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3587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34720" y="237600"/>
            <a:ext cx="11720520" cy="6379200"/>
          </a:xfrm>
          <a:prstGeom prst="rect">
            <a:avLst/>
          </a:prstGeom>
          <a:solidFill>
            <a:schemeClr val="bg2"/>
          </a:solidFill>
          <a:ln w="6480">
            <a:noFill/>
          </a:ln>
          <a:effectLst>
            <a:softEdge rad="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1080" y="360"/>
            <a:ext cx="12188880" cy="68551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792000" y="5400000"/>
            <a:ext cx="1080000" cy="0"/>
          </a:xfrm>
          <a:prstGeom prst="line">
            <a:avLst/>
          </a:prstGeom>
          <a:ln w="10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720000" y="5571720"/>
            <a:ext cx="6199560" cy="5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Circe Bold"/>
                <a:ea typeface="DejaVu Sans"/>
              </a:rPr>
              <a:t>Светлана Сергеевна Притчина,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Circe"/>
                <a:ea typeface="DejaVu Sans"/>
              </a:rPr>
              <a:t>главный врач медицинского центра «Красная горка»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648000" y="3456000"/>
            <a:ext cx="973224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«</a:t>
            </a:r>
            <a:r>
              <a:rPr b="0" lang="ru-RU" sz="1800" spc="-1" strike="noStrike">
                <a:solidFill>
                  <a:srgbClr val="000000"/>
                </a:solidFill>
                <a:latin typeface="Circe Bold"/>
                <a:ea typeface="DejaVu Sans"/>
              </a:rPr>
              <a:t>Мы осознаем свою ответственность перед обществом,</a:t>
            </a: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стремимся быть лидерами в технологиях,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 экспертных медицинских знаниях, развитии науки и образования.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Видим себя проводниками передовых знаний и высоких медицинских принципов.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Объединяем самых значимых для здравоохранения специалистов»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12192480" cy="68569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288000" y="287640"/>
            <a:ext cx="3237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Красная Горка </a:t>
            </a:r>
            <a:r>
              <a:rPr b="0" lang="ru-RU" sz="1300" spc="-1" strike="noStrike">
                <a:solidFill>
                  <a:srgbClr val="ff0000"/>
                </a:solidFill>
                <a:latin typeface="Circe"/>
                <a:ea typeface="DejaVu Sans"/>
              </a:rPr>
              <a:t>|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2022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10872000" y="295200"/>
            <a:ext cx="1725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24" strike="noStrike">
                <a:solidFill>
                  <a:srgbClr val="ff0000"/>
                </a:solidFill>
                <a:latin typeface="Circe"/>
                <a:ea typeface="DejaVu Sans"/>
              </a:rPr>
              <a:t>redclinic.ru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324000" y="936360"/>
            <a:ext cx="69073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irce Bold"/>
                <a:ea typeface="DejaVu Sans"/>
              </a:rPr>
              <a:t>Медицинский холдинг «Красная горка» -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3495240" y="3038400"/>
            <a:ext cx="527148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 Bold"/>
                <a:ea typeface="DejaVu Sans"/>
              </a:rPr>
              <a:t>Два </a:t>
            </a: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многопрофильных</a:t>
            </a:r>
            <a:r>
              <a:rPr b="0" lang="ru-RU" sz="1400" spc="-1" strike="noStrike">
                <a:solidFill>
                  <a:srgbClr val="000000"/>
                </a:solidFill>
                <a:latin typeface="Circe Bold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медицинских</a:t>
            </a:r>
            <a:r>
              <a:rPr b="0" lang="ru-RU" sz="1400" spc="-1" strike="noStrike">
                <a:solidFill>
                  <a:srgbClr val="000000"/>
                </a:solidFill>
                <a:latin typeface="Circe Bold"/>
                <a:ea typeface="DejaVu Sans"/>
              </a:rPr>
              <a:t> центра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1152000" y="3744360"/>
            <a:ext cx="342144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Современный центр гемодиализа г. Белово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1656000" y="4333680"/>
            <a:ext cx="3669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Сибирский научно-образовательный центр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1584000" y="4968720"/>
            <a:ext cx="330948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Опорная база Российской Ассоциации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Репродукции Человека в Кузбассе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7539480" y="3887640"/>
            <a:ext cx="5634000" cy="41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Кафедра "Новые репродуктивные технологии"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на базе опорного ВУЗа Кузбасса "Ке</a:t>
            </a:r>
            <a:r>
              <a:rPr b="0" lang="ru-RU" sz="1400" spc="-1" strike="noStrike">
                <a:solidFill>
                  <a:srgbClr val="000000"/>
                </a:solidFill>
                <a:latin typeface="Circe Bold"/>
                <a:ea typeface="DejaVu Sans"/>
              </a:rPr>
              <a:t>мГМУ"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2" name="CustomShape 10"/>
          <p:cNvSpPr/>
          <p:nvPr/>
        </p:nvSpPr>
        <p:spPr>
          <a:xfrm>
            <a:off x="6984000" y="4860360"/>
            <a:ext cx="11684520" cy="59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Центры экспертной диагностики, ЭКО и репродукции,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Гинекологии и женского здоровья, Урологии и мужского здоровья,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Онкологии и химии терапии, Маммологии, Гемодиализа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4377240" y="5904360"/>
            <a:ext cx="7644240" cy="19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 Bold"/>
                <a:ea typeface="DejaVu Sans"/>
              </a:rPr>
              <a:t>Клинический госпиталь 12500 кв м 24 направления деятельности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323640" y="1419120"/>
            <a:ext cx="104198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амбициозная, интенсивно развивающаяся компания,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реализующая стратегию создания медицины будущего, технологического лидерства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и задающая новые стандарты качества оказания медицинской помощи регионе в стране.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rcRect l="23220" t="36999" r="56104" b="28350"/>
          <a:stretch/>
        </p:blipFill>
        <p:spPr>
          <a:xfrm>
            <a:off x="5022360" y="3816000"/>
            <a:ext cx="1581480" cy="149040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rcRect l="24401" t="49592" r="72051" b="42001"/>
          <a:stretch/>
        </p:blipFill>
        <p:spPr>
          <a:xfrm>
            <a:off x="4464720" y="4968360"/>
            <a:ext cx="429120" cy="57312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3"/>
          <a:srcRect l="24401" t="49592" r="72051" b="42001"/>
          <a:stretch/>
        </p:blipFill>
        <p:spPr>
          <a:xfrm>
            <a:off x="6316920" y="3312000"/>
            <a:ext cx="267480" cy="35748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4"/>
          <a:srcRect l="24401" t="49592" r="72051" b="42001"/>
          <a:stretch/>
        </p:blipFill>
        <p:spPr>
          <a:xfrm>
            <a:off x="4518360" y="3744000"/>
            <a:ext cx="267480" cy="35748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5"/>
          <a:srcRect l="24401" t="49592" r="72051" b="42001"/>
          <a:stretch/>
        </p:blipFill>
        <p:spPr>
          <a:xfrm>
            <a:off x="7128360" y="3888000"/>
            <a:ext cx="267480" cy="35748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6"/>
          <a:srcRect l="24401" t="49592" r="72051" b="42001"/>
          <a:stretch/>
        </p:blipFill>
        <p:spPr>
          <a:xfrm>
            <a:off x="6534360" y="4824000"/>
            <a:ext cx="375480" cy="5014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7"/>
          <a:srcRect l="24401" t="49592" r="72051" b="42001"/>
          <a:stretch/>
        </p:blipFill>
        <p:spPr>
          <a:xfrm>
            <a:off x="5472360" y="5591880"/>
            <a:ext cx="285480" cy="38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1080" y="360"/>
            <a:ext cx="12188880" cy="685512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288000" y="287640"/>
            <a:ext cx="3237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Красная Горка </a:t>
            </a:r>
            <a:r>
              <a:rPr b="0" lang="ru-RU" sz="1300" spc="-1" strike="noStrike">
                <a:solidFill>
                  <a:srgbClr val="ff0000"/>
                </a:solidFill>
                <a:latin typeface="Circe"/>
                <a:ea typeface="DejaVu Sans"/>
              </a:rPr>
              <a:t>|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2022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10872000" y="295200"/>
            <a:ext cx="1725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24" strike="noStrike">
                <a:solidFill>
                  <a:srgbClr val="ff0000"/>
                </a:solidFill>
                <a:latin typeface="Circe"/>
                <a:ea typeface="DejaVu Sans"/>
              </a:rPr>
              <a:t>redclinic.ru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313920" y="851760"/>
            <a:ext cx="3715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b2b2b2"/>
                </a:solidFill>
                <a:latin typeface="Circe Bold"/>
                <a:ea typeface="DejaVu Sans"/>
              </a:rPr>
              <a:t>Направления работы холдинга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288000" y="1380600"/>
            <a:ext cx="87674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irce Bold"/>
                <a:ea typeface="DejaVu Sans"/>
              </a:rPr>
              <a:t>Многопрофильные медицинские центры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360000" y="2088000"/>
            <a:ext cx="117090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 настоящее время российская экономика столкнулась с беспрецедентными трудностями,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для выстраивания работы медицинских центров в новых реалиях наша компания готова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к новым деловым контактам, сотрудничеству с компаниями КНР в вопросах поставки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медицинского оборудования.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440" y="720"/>
            <a:ext cx="12188880" cy="685512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1440" y="720"/>
            <a:ext cx="12188880" cy="685512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288000" y="288000"/>
            <a:ext cx="3237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Красная Горка </a:t>
            </a:r>
            <a:r>
              <a:rPr b="0" lang="ru-RU" sz="1300" spc="-1" strike="noStrike">
                <a:solidFill>
                  <a:srgbClr val="ff0000"/>
                </a:solidFill>
                <a:latin typeface="Circe"/>
                <a:ea typeface="DejaVu Sans"/>
              </a:rPr>
              <a:t>|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2022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10872000" y="295560"/>
            <a:ext cx="1725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24" strike="noStrike">
                <a:solidFill>
                  <a:srgbClr val="ff0000"/>
                </a:solidFill>
                <a:latin typeface="Circe"/>
                <a:ea typeface="DejaVu Sans"/>
              </a:rPr>
              <a:t>redclinic.ru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313920" y="851760"/>
            <a:ext cx="3715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b2b2b2"/>
                </a:solidFill>
                <a:latin typeface="Circe Bold"/>
                <a:ea typeface="DejaVu Sans"/>
              </a:rPr>
              <a:t>Направления работы холдинга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" name="CustomShape 4"/>
          <p:cNvSpPr/>
          <p:nvPr/>
        </p:nvSpPr>
        <p:spPr>
          <a:xfrm>
            <a:off x="288000" y="1380600"/>
            <a:ext cx="87674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irce Bold"/>
                <a:ea typeface="DejaVu Sans"/>
              </a:rPr>
              <a:t>Торговое направление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74" name="CustomShape 5"/>
          <p:cNvSpPr/>
          <p:nvPr/>
        </p:nvSpPr>
        <p:spPr>
          <a:xfrm>
            <a:off x="311760" y="2102760"/>
            <a:ext cx="1138608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Медицинский холдинг «Красная горка» выступает дилером в организации закупа и продажи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моделей экспертного и премиального класса медицинского оборудования на российском рынке.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 настоящее время компания готова к переговорам по осуществлению услуг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 организации закупки и экспорта медицинских товаров и оборудования из Китая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для крупных российских медицинских предприятий,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компаний и государственных учреждений и предоставлению комплекса услуг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 сфере медицинского бизнеса между РФ и КНР.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1440" y="720"/>
            <a:ext cx="12188880" cy="685512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288000" y="288000"/>
            <a:ext cx="3237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Красная Горка </a:t>
            </a:r>
            <a:r>
              <a:rPr b="0" lang="ru-RU" sz="1300" spc="-1" strike="noStrike">
                <a:solidFill>
                  <a:srgbClr val="ff0000"/>
                </a:solidFill>
                <a:latin typeface="Circe"/>
                <a:ea typeface="DejaVu Sans"/>
              </a:rPr>
              <a:t>|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2022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13920" y="851760"/>
            <a:ext cx="3715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b2b2b2"/>
                </a:solidFill>
                <a:latin typeface="Circe Bold"/>
                <a:ea typeface="DejaVu Sans"/>
              </a:rPr>
              <a:t>Направления работы холдинга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10872000" y="295560"/>
            <a:ext cx="1725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24" strike="noStrike">
                <a:solidFill>
                  <a:srgbClr val="ff0000"/>
                </a:solidFill>
                <a:latin typeface="Circe"/>
                <a:ea typeface="DejaVu Sans"/>
              </a:rPr>
              <a:t>redclinic.ru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288000" y="2086920"/>
            <a:ext cx="1171980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Компания «Красная горка» - объединение самых значимых для здравоохранения и науки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специалистов. Мы ведём активную научную деятельность, признаны российским медицинским сообществом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и рядом европейских стран, входим в международную группу исследований мужского бесплодия.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Медицинские центры «Красная горка» – практическая база кафедры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«Новые репродуктивные технологии», открытая при нашем содействии и возглавляемая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доктором медицинских наук, заведующим отделением ВРТ ЦОЗСР «Красная горка»,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врачом-гинекологом Тришкиным А.Г.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288000" y="4320000"/>
            <a:ext cx="123354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Создав Сибирский НОЦ «Красная Горка», мы сотрудничаем с научными центрами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всего мира, приглашаем в качестве экспертов известных специалистов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irce"/>
                <a:ea typeface="DejaVu Sans"/>
              </a:rPr>
              <a:t>в различных областях медицины, проводим конференции международного уровня.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1" name="CustomShape 6"/>
          <p:cNvSpPr/>
          <p:nvPr/>
        </p:nvSpPr>
        <p:spPr>
          <a:xfrm>
            <a:off x="288000" y="1380600"/>
            <a:ext cx="87674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irce Bold"/>
                <a:ea typeface="DejaVu Sans"/>
              </a:rPr>
              <a:t>Научно-исследовательская деятельность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2160" y="360"/>
            <a:ext cx="12188880" cy="68551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288000" y="288000"/>
            <a:ext cx="3237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Красная Горка </a:t>
            </a:r>
            <a:r>
              <a:rPr b="0" lang="ru-RU" sz="1300" spc="-1" strike="noStrike">
                <a:solidFill>
                  <a:srgbClr val="ff0000"/>
                </a:solidFill>
                <a:latin typeface="Circe"/>
                <a:ea typeface="DejaVu Sans"/>
              </a:rPr>
              <a:t>| 2022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88000" y="288000"/>
            <a:ext cx="3237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Красная Горка </a:t>
            </a:r>
            <a:r>
              <a:rPr b="0" lang="ru-RU" sz="1300" spc="-1" strike="noStrike">
                <a:solidFill>
                  <a:srgbClr val="ff0000"/>
                </a:solidFill>
                <a:latin typeface="Circe"/>
                <a:ea typeface="DejaVu Sans"/>
              </a:rPr>
              <a:t>|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2022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0872000" y="295560"/>
            <a:ext cx="1725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24" strike="noStrike">
                <a:solidFill>
                  <a:srgbClr val="ff0000"/>
                </a:solidFill>
                <a:latin typeface="Circe"/>
                <a:ea typeface="DejaVu Sans"/>
              </a:rPr>
              <a:t>redclinic.ru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722160" y="936360"/>
            <a:ext cx="69073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irce Bold"/>
                <a:ea typeface="DejaVu Sans"/>
              </a:rPr>
              <a:t>Масштаб реализации миссии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1044000" y="1766520"/>
            <a:ext cx="13669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irce"/>
                <a:ea typeface="DejaVu Sans"/>
              </a:rPr>
              <a:t>Участвуем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1042560" y="2448000"/>
            <a:ext cx="18709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irce"/>
                <a:ea typeface="DejaVu Sans"/>
              </a:rPr>
              <a:t>Возглавляем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1114560" y="3852000"/>
            <a:ext cx="13669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irce"/>
                <a:ea typeface="DejaVu Sans"/>
              </a:rPr>
              <a:t>Открыли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0" name="CustomShape 8"/>
          <p:cNvSpPr/>
          <p:nvPr/>
        </p:nvSpPr>
        <p:spPr>
          <a:xfrm>
            <a:off x="4029840" y="1836000"/>
            <a:ext cx="69476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Международная группа исследования мужского бесплодия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1" name="CustomShape 9"/>
          <p:cNvSpPr/>
          <p:nvPr/>
        </p:nvSpPr>
        <p:spPr>
          <a:xfrm>
            <a:off x="4104000" y="2525400"/>
            <a:ext cx="8577000" cy="73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Региональное отделение Российской Ассоциации Репродукции Человека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НКО "Ассоциация нефрологов" в Сибирском Федеральном округе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Региональная Ассоциация молекулярной генетики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2" name="CustomShape 10"/>
          <p:cNvSpPr/>
          <p:nvPr/>
        </p:nvSpPr>
        <p:spPr>
          <a:xfrm>
            <a:off x="4104000" y="3924000"/>
            <a:ext cx="11660040" cy="12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551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Кафедру «Новые репродуктивные технологии» на базе ВУЗа Кузбасса "КемГМУ"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2551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Сибирский Научно-образовательный Центр «Красная Горка»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2551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Практическую базу кафедры «Новые репродуктивные технологии»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2551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Собственную эмбриологическую лабораторию с передовым оборудованием и полным циклом ЭКО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3" name="CustomShape 11"/>
          <p:cNvSpPr/>
          <p:nvPr/>
        </p:nvSpPr>
        <p:spPr>
          <a:xfrm>
            <a:off x="4105440" y="5364000"/>
            <a:ext cx="11660040" cy="5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1984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Первую за Уралом тренинговую лабораторую для эмбриологов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ts val="1984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с передовым оборудованием для проведения всех процедур эмбриологического этапа ЭКО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4" name="CustomShape 12"/>
          <p:cNvSpPr/>
          <p:nvPr/>
        </p:nvSpPr>
        <p:spPr>
          <a:xfrm>
            <a:off x="4104000" y="5920920"/>
            <a:ext cx="11660040" cy="2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Готовим к открытию первый частный госпиталь в г.Кемерово площадью 12 500 кв.м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080" y="360"/>
            <a:ext cx="12188880" cy="685512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288000" y="288000"/>
            <a:ext cx="3237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Красная Горка </a:t>
            </a:r>
            <a:r>
              <a:rPr b="0" lang="ru-RU" sz="1300" spc="-1" strike="noStrike">
                <a:solidFill>
                  <a:srgbClr val="ff0000"/>
                </a:solidFill>
                <a:latin typeface="Circe"/>
                <a:ea typeface="DejaVu Sans"/>
              </a:rPr>
              <a:t>| 2022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88000" y="288000"/>
            <a:ext cx="3237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Красная Горка </a:t>
            </a:r>
            <a:r>
              <a:rPr b="0" lang="ru-RU" sz="1300" spc="-1" strike="noStrike">
                <a:solidFill>
                  <a:srgbClr val="ff0000"/>
                </a:solidFill>
                <a:latin typeface="Circe"/>
                <a:ea typeface="DejaVu Sans"/>
              </a:rPr>
              <a:t>| </a:t>
            </a:r>
            <a:r>
              <a:rPr b="0" lang="ru-RU" sz="1300" spc="-1" strike="noStrike">
                <a:solidFill>
                  <a:srgbClr val="000000"/>
                </a:solidFill>
                <a:latin typeface="Circe"/>
                <a:ea typeface="DejaVu Sans"/>
              </a:rPr>
              <a:t>2022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10872000" y="295560"/>
            <a:ext cx="172548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300" spc="24" strike="noStrike">
                <a:solidFill>
                  <a:srgbClr val="ff0000"/>
                </a:solidFill>
                <a:latin typeface="Circe"/>
                <a:ea typeface="DejaVu Sans"/>
              </a:rPr>
              <a:t>redclinic.ru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1640520" y="1367640"/>
            <a:ext cx="83289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irce Bold"/>
                <a:ea typeface="DejaVu Sans"/>
              </a:rPr>
              <a:t>Как мы добиваемся этого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1872000" y="2853000"/>
            <a:ext cx="252828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 Bold"/>
                <a:ea typeface="DejaVu Sans"/>
              </a:rPr>
              <a:t>Командная работа: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68 врачей-экспертов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1836000" y="4289400"/>
            <a:ext cx="9144000" cy="12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 Bold"/>
                <a:ea typeface="DejaVu Sans"/>
              </a:rPr>
              <a:t>Профессионализм: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высокий уровень оказания медицинской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помощи, научной деятельности,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основанный на коллегиальном подходе,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принципах доказательной медицины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7618320" y="2880000"/>
            <a:ext cx="328716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 Bold"/>
                <a:ea typeface="DejaVu Sans"/>
              </a:rPr>
              <a:t>Не идем на компромиссы: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проверенные  поставщики,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лучшее оборудование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3" name="CustomShape 8"/>
          <p:cNvSpPr/>
          <p:nvPr/>
        </p:nvSpPr>
        <p:spPr>
          <a:xfrm>
            <a:off x="7632000" y="4289400"/>
            <a:ext cx="4893480" cy="12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 Bold"/>
                <a:ea typeface="DejaVu Sans"/>
              </a:rPr>
              <a:t>Уникальное оборудование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 Bold"/>
                <a:ea typeface="DejaVu Sans"/>
              </a:rPr>
              <a:t>и мировые технологии: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следим за новейшими трендами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в медицине и воплощаем их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irce"/>
                <a:ea typeface="DejaVu Sans"/>
              </a:rPr>
              <a:t>в своей деятельности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2160" y="360"/>
            <a:ext cx="12188880" cy="6855120"/>
          </a:xfrm>
          <a:prstGeom prst="rect">
            <a:avLst/>
          </a:prstGeom>
          <a:ln>
            <a:noFill/>
          </a:ln>
        </p:spPr>
      </p:pic>
      <p:sp>
        <p:nvSpPr>
          <p:cNvPr id="105" name="Line 1"/>
          <p:cNvSpPr/>
          <p:nvPr/>
        </p:nvSpPr>
        <p:spPr>
          <a:xfrm>
            <a:off x="468000" y="4068000"/>
            <a:ext cx="6408000" cy="0"/>
          </a:xfrm>
          <a:prstGeom prst="line">
            <a:avLst/>
          </a:prstGeom>
          <a:ln w="10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2"/>
          <p:cNvSpPr/>
          <p:nvPr/>
        </p:nvSpPr>
        <p:spPr>
          <a:xfrm>
            <a:off x="380520" y="720000"/>
            <a:ext cx="41529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irce Bold"/>
                <a:ea typeface="DejaVu Sans"/>
              </a:rPr>
              <a:t>Контакты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63240" y="3708720"/>
            <a:ext cx="3630240" cy="21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Circe"/>
                <a:ea typeface="DejaVu Sans"/>
              </a:rPr>
              <a:t>ООО «ЦОЗСР «Красная горка»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Circe"/>
                <a:ea typeface="DejaVu Sans"/>
              </a:rPr>
              <a:t>+7(906)987-66-77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Circe"/>
                <a:ea typeface="DejaVu Sans"/>
              </a:rPr>
              <a:t>sap@redclinic.ru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Circe"/>
                <a:ea typeface="DejaVu Sans"/>
              </a:rPr>
              <a:t>Офис ул.Суворова, 106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Circe"/>
                <a:ea typeface="DejaVu Sans"/>
              </a:rPr>
              <a:t>650044, город Кемерово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Circe"/>
                <a:ea typeface="DejaVu Sans"/>
              </a:rPr>
              <a:t>Кемеровская область-Кузбасс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Circe"/>
                <a:ea typeface="DejaVu Sans"/>
              </a:rPr>
              <a:t>Российская Федерация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94</TotalTime>
  <Application>Neat_Office/6.2.8.2$Windows_x86 LibreOffice_project/</Application>
  <Words>720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2022-02-18T18:16:43Z</dcterms:created>
  <dc:creator>Татьяна Тарасова</dc:creator>
  <dc:description/>
  <dc:language>ru-RU</dc:language>
  <cp:lastModifiedBy/>
  <dcterms:modified xsi:type="dcterms:W3CDTF">2022-06-06T13:03:42Z</dcterms:modified>
  <cp:revision>19</cp:revision>
  <dc:subject/>
  <dc:title>Овчинникова Олеся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